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handoutMasterIdLst>
    <p:handoutMasterId r:id="rId18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00850" cy="9872663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51372" cy="493309"/>
          </a:xfrm>
          <a:prstGeom prst="rect">
            <a:avLst/>
          </a:prstGeom>
          <a:noFill/>
          <a:ln>
            <a:noFill/>
          </a:ln>
        </p:spPr>
        <p:txBody>
          <a:bodyPr vert="horz" lIns="82215" tIns="41108" rIns="82215" bIns="41108" compatLnSpc="0"/>
          <a:lstStyle/>
          <a:p>
            <a:pPr hangingPunct="0">
              <a:defRPr sz="1400"/>
            </a:pPr>
            <a:endParaRPr lang="sk-SK" sz="1300"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Zástupný symbol dátumu 2"/>
          <p:cNvSpPr txBox="1">
            <a:spLocks noGrp="1"/>
          </p:cNvSpPr>
          <p:nvPr>
            <p:ph type="dt" sz="quarter" idx="1"/>
          </p:nvPr>
        </p:nvSpPr>
        <p:spPr>
          <a:xfrm>
            <a:off x="3849447" y="0"/>
            <a:ext cx="2951372" cy="493309"/>
          </a:xfrm>
          <a:prstGeom prst="rect">
            <a:avLst/>
          </a:prstGeom>
          <a:noFill/>
          <a:ln>
            <a:noFill/>
          </a:ln>
        </p:spPr>
        <p:txBody>
          <a:bodyPr vert="horz" lIns="82215" tIns="41108" rIns="82215" bIns="41108" compatLnSpc="0"/>
          <a:lstStyle/>
          <a:p>
            <a:pPr algn="r" hangingPunct="0">
              <a:defRPr sz="1400"/>
            </a:pPr>
            <a:endParaRPr lang="sk-SK" sz="1300"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Zástupný symbol päty 3"/>
          <p:cNvSpPr txBox="1">
            <a:spLocks noGrp="1"/>
          </p:cNvSpPr>
          <p:nvPr>
            <p:ph type="ftr" sz="quarter" idx="2"/>
          </p:nvPr>
        </p:nvSpPr>
        <p:spPr>
          <a:xfrm>
            <a:off x="0" y="9379194"/>
            <a:ext cx="2951372" cy="493309"/>
          </a:xfrm>
          <a:prstGeom prst="rect">
            <a:avLst/>
          </a:prstGeom>
          <a:noFill/>
          <a:ln>
            <a:noFill/>
          </a:ln>
        </p:spPr>
        <p:txBody>
          <a:bodyPr vert="horz" lIns="82215" tIns="41108" rIns="82215" bIns="41108" anchor="b" compatLnSpc="0"/>
          <a:lstStyle/>
          <a:p>
            <a:pPr hangingPunct="0">
              <a:defRPr sz="1400"/>
            </a:pPr>
            <a:endParaRPr lang="sk-SK" sz="1300">
              <a:latin typeface="Arial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Zástupný symbol čísla snímky 4"/>
          <p:cNvSpPr txBox="1">
            <a:spLocks noGrp="1"/>
          </p:cNvSpPr>
          <p:nvPr>
            <p:ph type="sldNum" sz="quarter" idx="3"/>
          </p:nvPr>
        </p:nvSpPr>
        <p:spPr>
          <a:xfrm>
            <a:off x="3849447" y="9379194"/>
            <a:ext cx="2951372" cy="493309"/>
          </a:xfrm>
          <a:prstGeom prst="rect">
            <a:avLst/>
          </a:prstGeom>
          <a:noFill/>
          <a:ln>
            <a:noFill/>
          </a:ln>
        </p:spPr>
        <p:txBody>
          <a:bodyPr vert="horz" lIns="82215" tIns="41108" rIns="82215" bIns="41108" anchor="b" compatLnSpc="0"/>
          <a:lstStyle/>
          <a:p>
            <a:pPr algn="r" hangingPunct="0">
              <a:defRPr sz="1400"/>
            </a:pPr>
            <a:fld id="{138D8B60-6686-41B4-BAAF-C1BF937099BA}" type="slidenum">
              <a:rPr lang="sk-SK" sz="1300">
                <a:latin typeface="Arial" pitchFamily="18"/>
                <a:ea typeface="Arial Unicode MS" pitchFamily="2"/>
                <a:cs typeface="Tahoma" pitchFamily="2"/>
              </a:rPr>
              <a:pPr algn="r" hangingPunct="0">
                <a:defRPr sz="1400"/>
              </a:pPr>
              <a:t>‹#›</a:t>
            </a:fld>
            <a:endParaRPr lang="sk-SK" sz="1300">
              <a:latin typeface="Arial" pitchFamily="18"/>
              <a:ea typeface="Arial Unicode MS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834562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750888"/>
            <a:ext cx="4932363" cy="3700462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oznámok 2"/>
          <p:cNvSpPr txBox="1">
            <a:spLocks noGrp="1"/>
          </p:cNvSpPr>
          <p:nvPr>
            <p:ph type="body" sz="quarter" idx="3"/>
          </p:nvPr>
        </p:nvSpPr>
        <p:spPr>
          <a:xfrm>
            <a:off x="680114" y="4689431"/>
            <a:ext cx="5440590" cy="444244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sk-SK"/>
          </a:p>
        </p:txBody>
      </p:sp>
      <p:sp>
        <p:nvSpPr>
          <p:cNvPr id="4" name="Zástupný symbol hlavičky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51372" cy="4933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sk-SK" sz="13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sk-SK"/>
          </a:p>
        </p:txBody>
      </p:sp>
      <p:sp>
        <p:nvSpPr>
          <p:cNvPr id="5" name="Zástupný symbol dátumu 4"/>
          <p:cNvSpPr txBox="1">
            <a:spLocks noGrp="1"/>
          </p:cNvSpPr>
          <p:nvPr>
            <p:ph type="dt" idx="1"/>
          </p:nvPr>
        </p:nvSpPr>
        <p:spPr>
          <a:xfrm>
            <a:off x="3849447" y="0"/>
            <a:ext cx="2951372" cy="4933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sk-SK" sz="13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sk-SK"/>
          </a:p>
        </p:txBody>
      </p:sp>
      <p:sp>
        <p:nvSpPr>
          <p:cNvPr id="6" name="Zástupný symbol päty 5"/>
          <p:cNvSpPr txBox="1">
            <a:spLocks noGrp="1"/>
          </p:cNvSpPr>
          <p:nvPr>
            <p:ph type="ftr" sz="quarter" idx="4"/>
          </p:nvPr>
        </p:nvSpPr>
        <p:spPr>
          <a:xfrm>
            <a:off x="0" y="9379194"/>
            <a:ext cx="2951372" cy="4933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sk-SK" sz="13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sk-SK"/>
          </a:p>
        </p:txBody>
      </p:sp>
      <p:sp>
        <p:nvSpPr>
          <p:cNvPr id="7" name="Zástupný symbol čísla snímky 6"/>
          <p:cNvSpPr txBox="1">
            <a:spLocks noGrp="1"/>
          </p:cNvSpPr>
          <p:nvPr>
            <p:ph type="sldNum" sz="quarter" idx="5"/>
          </p:nvPr>
        </p:nvSpPr>
        <p:spPr>
          <a:xfrm>
            <a:off x="3849447" y="9379194"/>
            <a:ext cx="2951372" cy="4933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sk-SK" sz="13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F597340F-20D0-4FEC-A8E7-B7A5969A19EC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65337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sk-SK" sz="2000" b="0" i="0" u="none" strike="noStrike" kern="1200">
        <a:ln>
          <a:noFill/>
        </a:ln>
        <a:latin typeface="Arial" pitchFamily="18"/>
        <a:ea typeface="Arial Unicode MS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33450" y="750888"/>
            <a:ext cx="4932363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oznámok 2"/>
          <p:cNvSpPr txBox="1">
            <a:spLocks noGrp="1"/>
          </p:cNvSpPr>
          <p:nvPr>
            <p:ph type="body" sz="quarter" idx="1"/>
          </p:nvPr>
        </p:nvSpPr>
        <p:spPr>
          <a:xfrm>
            <a:off x="680114" y="4689431"/>
            <a:ext cx="5440590" cy="4442776"/>
          </a:xfrm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33450" y="750888"/>
            <a:ext cx="4932363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oznámok 2"/>
          <p:cNvSpPr txBox="1">
            <a:spLocks noGrp="1"/>
          </p:cNvSpPr>
          <p:nvPr>
            <p:ph type="body" sz="quarter" idx="1"/>
          </p:nvPr>
        </p:nvSpPr>
        <p:spPr>
          <a:xfrm>
            <a:off x="680114" y="4689431"/>
            <a:ext cx="5440590" cy="4442776"/>
          </a:xfrm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33450" y="750888"/>
            <a:ext cx="4932363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oznámok 2"/>
          <p:cNvSpPr txBox="1">
            <a:spLocks noGrp="1"/>
          </p:cNvSpPr>
          <p:nvPr>
            <p:ph type="body" sz="quarter" idx="1"/>
          </p:nvPr>
        </p:nvSpPr>
        <p:spPr>
          <a:xfrm>
            <a:off x="680114" y="4689431"/>
            <a:ext cx="5440590" cy="4442776"/>
          </a:xfrm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33450" y="750888"/>
            <a:ext cx="4932363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oznámok 2"/>
          <p:cNvSpPr txBox="1">
            <a:spLocks noGrp="1"/>
          </p:cNvSpPr>
          <p:nvPr>
            <p:ph type="body" sz="quarter" idx="1"/>
          </p:nvPr>
        </p:nvSpPr>
        <p:spPr>
          <a:xfrm>
            <a:off x="680114" y="4689431"/>
            <a:ext cx="5440590" cy="4442776"/>
          </a:xfrm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33450" y="750888"/>
            <a:ext cx="4932363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oznámok 2"/>
          <p:cNvSpPr txBox="1">
            <a:spLocks noGrp="1"/>
          </p:cNvSpPr>
          <p:nvPr>
            <p:ph type="body" sz="quarter" idx="1"/>
          </p:nvPr>
        </p:nvSpPr>
        <p:spPr>
          <a:xfrm>
            <a:off x="680114" y="4689431"/>
            <a:ext cx="5440590" cy="4442776"/>
          </a:xfrm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33450" y="750888"/>
            <a:ext cx="4932363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oznámok 2"/>
          <p:cNvSpPr txBox="1">
            <a:spLocks noGrp="1"/>
          </p:cNvSpPr>
          <p:nvPr>
            <p:ph type="body" sz="quarter" idx="1"/>
          </p:nvPr>
        </p:nvSpPr>
        <p:spPr>
          <a:xfrm>
            <a:off x="680114" y="4689431"/>
            <a:ext cx="5440590" cy="4442776"/>
          </a:xfrm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33450" y="750888"/>
            <a:ext cx="4932363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oznámok 2"/>
          <p:cNvSpPr txBox="1">
            <a:spLocks noGrp="1"/>
          </p:cNvSpPr>
          <p:nvPr>
            <p:ph type="body" sz="quarter" idx="1"/>
          </p:nvPr>
        </p:nvSpPr>
        <p:spPr>
          <a:xfrm>
            <a:off x="680114" y="4689431"/>
            <a:ext cx="5440590" cy="4442776"/>
          </a:xfrm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33450" y="750888"/>
            <a:ext cx="4932363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oznámok 2"/>
          <p:cNvSpPr txBox="1">
            <a:spLocks noGrp="1"/>
          </p:cNvSpPr>
          <p:nvPr>
            <p:ph type="body" sz="quarter" idx="1"/>
          </p:nvPr>
        </p:nvSpPr>
        <p:spPr>
          <a:xfrm>
            <a:off x="680114" y="4689431"/>
            <a:ext cx="5440590" cy="4442776"/>
          </a:xfrm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33450" y="750888"/>
            <a:ext cx="4932363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oznámok 2"/>
          <p:cNvSpPr txBox="1">
            <a:spLocks noGrp="1"/>
          </p:cNvSpPr>
          <p:nvPr>
            <p:ph type="body" sz="quarter" idx="1"/>
          </p:nvPr>
        </p:nvSpPr>
        <p:spPr>
          <a:xfrm>
            <a:off x="680114" y="4689431"/>
            <a:ext cx="5440590" cy="4442776"/>
          </a:xfrm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33450" y="750888"/>
            <a:ext cx="4932363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oznámok 2"/>
          <p:cNvSpPr txBox="1">
            <a:spLocks noGrp="1"/>
          </p:cNvSpPr>
          <p:nvPr>
            <p:ph type="body" sz="quarter" idx="1"/>
          </p:nvPr>
        </p:nvSpPr>
        <p:spPr>
          <a:xfrm>
            <a:off x="680114" y="4689431"/>
            <a:ext cx="5440590" cy="4442776"/>
          </a:xfrm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33450" y="750888"/>
            <a:ext cx="4932363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oznámok 2"/>
          <p:cNvSpPr txBox="1">
            <a:spLocks noGrp="1"/>
          </p:cNvSpPr>
          <p:nvPr>
            <p:ph type="body" sz="quarter" idx="1"/>
          </p:nvPr>
        </p:nvSpPr>
        <p:spPr>
          <a:xfrm>
            <a:off x="680114" y="4689431"/>
            <a:ext cx="5440590" cy="4442776"/>
          </a:xfrm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33450" y="750888"/>
            <a:ext cx="4932363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oznámok 2"/>
          <p:cNvSpPr txBox="1">
            <a:spLocks noGrp="1"/>
          </p:cNvSpPr>
          <p:nvPr>
            <p:ph type="body" sz="quarter" idx="1"/>
          </p:nvPr>
        </p:nvSpPr>
        <p:spPr>
          <a:xfrm>
            <a:off x="680114" y="4689431"/>
            <a:ext cx="5440590" cy="4442776"/>
          </a:xfrm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33450" y="750888"/>
            <a:ext cx="4932363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oznámok 2"/>
          <p:cNvSpPr txBox="1">
            <a:spLocks noGrp="1"/>
          </p:cNvSpPr>
          <p:nvPr>
            <p:ph type="body" sz="quarter" idx="1"/>
          </p:nvPr>
        </p:nvSpPr>
        <p:spPr>
          <a:xfrm>
            <a:off x="680114" y="4689431"/>
            <a:ext cx="5440590" cy="4442776"/>
          </a:xfrm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33450" y="750888"/>
            <a:ext cx="4932363" cy="3700462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oznámok 2"/>
          <p:cNvSpPr txBox="1">
            <a:spLocks noGrp="1"/>
          </p:cNvSpPr>
          <p:nvPr>
            <p:ph type="body" sz="quarter" idx="1"/>
          </p:nvPr>
        </p:nvSpPr>
        <p:spPr>
          <a:xfrm>
            <a:off x="680114" y="4689431"/>
            <a:ext cx="5440590" cy="4442776"/>
          </a:xfrm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7904C-99C3-40E8-A711-D97DF262B548}" type="datetimeFigureOut">
              <a:rPr lang="sk-SK" smtClean="0"/>
              <a:t>15. 10. 2014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C2047-5C0C-4CBF-845D-4D61EEB3CD2B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17892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7904C-99C3-40E8-A711-D97DF262B548}" type="datetimeFigureOut">
              <a:rPr lang="sk-SK" smtClean="0"/>
              <a:t>15. 10. 2014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4CC83-23AC-43A8-8F84-2BD7F5DE0FE2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18981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7904C-99C3-40E8-A711-D97DF262B548}" type="datetimeFigureOut">
              <a:rPr lang="sk-SK" smtClean="0"/>
              <a:t>15. 10. 2014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52E54-000C-441A-BDB7-BAECF5960CEA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113258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3754-C0A9-40B8-9D93-EF7C3CC797DB}" type="datetimeFigureOut">
              <a:rPr lang="sk-SK" smtClean="0"/>
              <a:t>15. 10. 2014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43BC7-1216-4F87-A65C-22AAC97D1773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336527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3754-C0A9-40B8-9D93-EF7C3CC797DB}" type="datetimeFigureOut">
              <a:rPr lang="sk-SK" smtClean="0"/>
              <a:t>15. 10. 2014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4EE932-6BA3-435F-8725-5A87D6534251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391558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3754-C0A9-40B8-9D93-EF7C3CC797DB}" type="datetimeFigureOut">
              <a:rPr lang="sk-SK" smtClean="0"/>
              <a:t>15. 10. 2014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96CC4-C8B6-4183-9FEB-DDED51228813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695586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3754-C0A9-40B8-9D93-EF7C3CC797DB}" type="datetimeFigureOut">
              <a:rPr lang="sk-SK" smtClean="0"/>
              <a:t>15. 10. 2014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3C59-5B2F-4A02-BBA0-331929EB33E0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767351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3754-C0A9-40B8-9D93-EF7C3CC797DB}" type="datetimeFigureOut">
              <a:rPr lang="sk-SK" smtClean="0"/>
              <a:t>15. 10. 2014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B9035-4D46-4204-B33A-CC88E57297BF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2157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3754-C0A9-40B8-9D93-EF7C3CC797DB}" type="datetimeFigureOut">
              <a:rPr lang="sk-SK" smtClean="0"/>
              <a:t>15. 10. 2014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4010-6E4F-4DC6-99BB-D5A6C2446CC2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619351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3754-C0A9-40B8-9D93-EF7C3CC797DB}" type="datetimeFigureOut">
              <a:rPr lang="sk-SK" smtClean="0"/>
              <a:t>15. 10. 2014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D147C-3980-4429-B03B-E6700AA58883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34412816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3754-C0A9-40B8-9D93-EF7C3CC797DB}" type="datetimeFigureOut">
              <a:rPr lang="sk-SK" smtClean="0"/>
              <a:t>15. 10. 2014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7C9FF-EDFF-4888-BBAE-4DBED1F4A599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10435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7904C-99C3-40E8-A711-D97DF262B548}" type="datetimeFigureOut">
              <a:rPr lang="sk-SK" smtClean="0"/>
              <a:t>15. 10. 2014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EFF57-BB8C-46A4-94DE-BE5C0B037679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492749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3754-C0A9-40B8-9D93-EF7C3CC797DB}" type="datetimeFigureOut">
              <a:rPr lang="sk-SK" smtClean="0"/>
              <a:t>15. 10. 2014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974D7-3FB4-4654-86FB-F34035F06CF3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890031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3754-C0A9-40B8-9D93-EF7C3CC797DB}" type="datetimeFigureOut">
              <a:rPr lang="sk-SK" smtClean="0"/>
              <a:t>15. 10. 2014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3B895-CEC0-4132-BFB4-CE42E85D9567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469286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3754-C0A9-40B8-9D93-EF7C3CC797DB}" type="datetimeFigureOut">
              <a:rPr lang="sk-SK" smtClean="0"/>
              <a:t>15. 10. 2014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5DE9FC-BC6A-4BFF-92D2-775259F34426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98828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7904C-99C3-40E8-A711-D97DF262B548}" type="datetimeFigureOut">
              <a:rPr lang="sk-SK" smtClean="0"/>
              <a:t>15. 10. 2014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9E1A5-8CEA-4B85-A3A2-20A9F241E98A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119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7904C-99C3-40E8-A711-D97DF262B548}" type="datetimeFigureOut">
              <a:rPr lang="sk-SK" smtClean="0"/>
              <a:t>15. 10. 2014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391CD-6373-41BB-9B1E-A9EDB784D23F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22858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7904C-99C3-40E8-A711-D97DF262B548}" type="datetimeFigureOut">
              <a:rPr lang="sk-SK" smtClean="0"/>
              <a:t>15. 10. 2014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E9BF9-4DE5-4A67-99D5-1319CFDD8F37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08681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7904C-99C3-40E8-A711-D97DF262B548}" type="datetimeFigureOut">
              <a:rPr lang="sk-SK" smtClean="0"/>
              <a:t>15. 10. 2014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581D3F-30A9-4250-A40C-25D167242B1E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21890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7904C-99C3-40E8-A711-D97DF262B548}" type="datetimeFigureOut">
              <a:rPr lang="sk-SK" smtClean="0"/>
              <a:t>15. 10. 2014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849D7-81D0-4E20-9854-9474CDEDEC04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19336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7904C-99C3-40E8-A711-D97DF262B548}" type="datetimeFigureOut">
              <a:rPr lang="sk-SK" smtClean="0"/>
              <a:t>15. 10. 2014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26FFF-C035-4B86-B61C-DFC26E23D0AD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90152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7904C-99C3-40E8-A711-D97DF262B548}" type="datetimeFigureOut">
              <a:rPr lang="sk-SK" smtClean="0"/>
              <a:t>15. 10. 2014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7578A-8601-4CC1-9F9C-94E0316CE0FC}" type="slidenum"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30088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7904C-99C3-40E8-A711-D97DF262B548}" type="datetimeFigureOut">
              <a:rPr lang="sk-SK" smtClean="0"/>
              <a:t>15. 10. 2014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2611D-7C10-4188-9A7D-042578D6AD6A}" type="slidenum"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33754-C0A9-40B8-9D93-EF7C3CC797DB}" type="datetimeFigureOut">
              <a:rPr lang="sk-SK" smtClean="0"/>
              <a:t>15. 10. 2014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FDE15-7309-4DE7-938A-C13DC9AB9BA2}" type="slidenum"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3754-C0A9-40B8-9D93-EF7C3CC797DB}" type="datetimeFigureOut">
              <a:rPr lang="sk-SK" smtClean="0"/>
              <a:t>15. 10. 2014</a:t>
            </a:fld>
            <a:endParaRPr lang="sk-SK"/>
          </a:p>
        </p:txBody>
      </p:sp>
      <p:sp>
        <p:nvSpPr>
          <p:cNvPr id="2" name="Nadpis 2"/>
          <p:cNvSpPr txBox="1">
            <a:spLocks noGrp="1"/>
          </p:cNvSpPr>
          <p:nvPr>
            <p:ph type="title" idx="4294967295"/>
          </p:nvPr>
        </p:nvSpPr>
        <p:spPr>
          <a:xfrm>
            <a:off x="457200" y="274680"/>
            <a:ext cx="8229240" cy="1142640"/>
          </a:xfrm>
          <a:noFill/>
          <a:ln>
            <a:noFill/>
          </a:ln>
        </p:spPr>
        <p:txBody>
          <a:bodyPr wrap="square" lIns="90000" tIns="45000" rIns="90000" bIns="4500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l" rtl="0">
              <a:buNone/>
            </a:pPr>
            <a:r>
              <a:rPr lang="sk-SK" sz="4100" b="1" kern="1200">
                <a:solidFill>
                  <a:srgbClr val="4E5B6F"/>
                </a:solidFill>
                <a:latin typeface="Lucida Sans Unicode" pitchFamily="18"/>
                <a:ea typeface="Arial Unicode MS" pitchFamily="2"/>
                <a:cs typeface="Tahoma" pitchFamily="2"/>
              </a:rPr>
              <a:t>Cateringové služby</a:t>
            </a:r>
          </a:p>
        </p:txBody>
      </p:sp>
      <p:pic>
        <p:nvPicPr>
          <p:cNvPr id="3" name="Zástupný symbol obsahu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714680" y="1843919"/>
            <a:ext cx="5714640" cy="38001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3754-C0A9-40B8-9D93-EF7C3CC797DB}" type="datetimeFigureOut">
              <a:rPr lang="sk-SK" smtClean="0"/>
              <a:t>15. 10. 2014</a:t>
            </a:fld>
            <a:endParaRPr lang="sk-SK"/>
          </a:p>
        </p:txBody>
      </p:sp>
      <p:sp>
        <p:nvSpPr>
          <p:cNvPr id="2" name="Zástupný symbol obsahu 2"/>
          <p:cNvSpPr txBox="1">
            <a:spLocks noGrp="1"/>
          </p:cNvSpPr>
          <p:nvPr>
            <p:ph type="body" idx="4294967295"/>
          </p:nvPr>
        </p:nvSpPr>
        <p:spPr>
          <a:xfrm>
            <a:off x="457200" y="1481399"/>
            <a:ext cx="8229240" cy="4525560"/>
          </a:xfrm>
          <a:noFill/>
          <a:ln>
            <a:noFill/>
          </a:ln>
        </p:spPr>
        <p:txBody>
          <a:bodyPr wrap="square" lIns="90000" tIns="45000" rIns="90000" bIns="45000">
            <a:normAutofit lnSpcReduction="10000"/>
          </a:bodyPr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sk-SK" sz="27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sk-SK" sz="27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sk-SK" sz="21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sk-SK" sz="19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sk-SK" sz="18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9pPr>
          </a:lstStyle>
          <a:p>
            <a:pPr marL="0" lvl="0" indent="0" rtl="0">
              <a:spcBef>
                <a:spcPts val="400"/>
              </a:spcBef>
              <a:spcAft>
                <a:spcPts val="0"/>
              </a:spcAft>
              <a:buNone/>
            </a:pPr>
            <a:r>
              <a:rPr lang="sk-SK">
                <a:latin typeface="Lucida Sans Unicode" pitchFamily="18"/>
              </a:rPr>
              <a:t>Pokrmy na stoloch sa umiestňujú podľa gastronomického usporiadania v menu: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100000"/>
              <a:buFont typeface="Lucida Sans Unicode" pitchFamily="32"/>
              <a:buChar char="‣"/>
            </a:pPr>
            <a:r>
              <a:rPr lang="sk-SK" sz="2800">
                <a:latin typeface="Lucida Sans Unicode" pitchFamily="18"/>
              </a:rPr>
              <a:t>predjedlá s pečivom,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100000"/>
              <a:buFont typeface="Lucida Sans Unicode" pitchFamily="32"/>
              <a:buChar char="‣"/>
            </a:pPr>
            <a:r>
              <a:rPr lang="sk-SK" sz="2800">
                <a:latin typeface="Lucida Sans Unicode" pitchFamily="18"/>
              </a:rPr>
              <a:t>teplé jedlá,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100000"/>
              <a:buFont typeface="Lucida Sans Unicode" pitchFamily="32"/>
              <a:buChar char="‣"/>
            </a:pPr>
            <a:r>
              <a:rPr lang="sk-SK" sz="2800">
                <a:latin typeface="Lucida Sans Unicode" pitchFamily="18"/>
              </a:rPr>
              <a:t>dezerty,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100000"/>
              <a:buFont typeface="Lucida Sans Unicode" pitchFamily="32"/>
              <a:buChar char="‣"/>
            </a:pPr>
            <a:r>
              <a:rPr lang="sk-SK" sz="2800">
                <a:latin typeface="Lucida Sans Unicode" pitchFamily="18"/>
              </a:rPr>
              <a:t>teplé jedlá sa ukladajú k prílohám, ktoré sú k nim určené,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100000"/>
              <a:buFont typeface="Lucida Sans Unicode" pitchFamily="32"/>
              <a:buChar char="‣"/>
            </a:pPr>
            <a:r>
              <a:rPr lang="sk-SK" sz="2800">
                <a:latin typeface="Lucida Sans Unicode" pitchFamily="18"/>
              </a:rPr>
              <a:t>poradie mias – ryby, biele mäsá, tmavé mäsá,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100000"/>
              <a:buFont typeface="Lucida Sans Unicode" pitchFamily="32"/>
              <a:buChar char="‣"/>
            </a:pPr>
            <a:r>
              <a:rPr lang="sk-SK" sz="2800">
                <a:latin typeface="Lucida Sans Unicode" pitchFamily="18"/>
              </a:rPr>
              <a:t>pokrmy sa vykladajú na stoly naraz, dodatočne sa môžu dokladať len dezerty.</a:t>
            </a:r>
          </a:p>
        </p:txBody>
      </p:sp>
      <p:sp>
        <p:nvSpPr>
          <p:cNvPr id="3" name="Nadpis 1"/>
          <p:cNvSpPr txBox="1">
            <a:spLocks noGrp="1"/>
          </p:cNvSpPr>
          <p:nvPr>
            <p:ph type="title" idx="4294967295"/>
          </p:nvPr>
        </p:nvSpPr>
        <p:spPr>
          <a:xfrm>
            <a:off x="457200" y="274680"/>
            <a:ext cx="8229240" cy="1142640"/>
          </a:xfrm>
          <a:noFill/>
          <a:ln>
            <a:noFill/>
          </a:ln>
        </p:spPr>
        <p:txBody>
          <a:bodyPr wrap="square" lIns="90000" tIns="45000" rIns="90000" bIns="4500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l" rtl="0">
              <a:buNone/>
            </a:pPr>
            <a:r>
              <a:rPr lang="sk-SK" sz="4100" b="1" kern="1200">
                <a:solidFill>
                  <a:srgbClr val="4E5B6F"/>
                </a:solidFill>
                <a:latin typeface="Lucida Sans Unicode" pitchFamily="18"/>
                <a:ea typeface="Arial Unicode MS" pitchFamily="2"/>
                <a:cs typeface="Tahoma" pitchFamily="2"/>
              </a:rPr>
              <a:t>Pravidlá rozloženia pokrmov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3754-C0A9-40B8-9D93-EF7C3CC797DB}" type="datetimeFigureOut">
              <a:rPr lang="sk-SK" smtClean="0"/>
              <a:t>15. 10. 2014</a:t>
            </a:fld>
            <a:endParaRPr lang="sk-SK"/>
          </a:p>
        </p:txBody>
      </p:sp>
      <p:sp>
        <p:nvSpPr>
          <p:cNvPr id="2" name="Zástupný symbol obsahu 2"/>
          <p:cNvSpPr txBox="1">
            <a:spLocks noGrp="1"/>
          </p:cNvSpPr>
          <p:nvPr>
            <p:ph type="body" idx="4294967295"/>
          </p:nvPr>
        </p:nvSpPr>
        <p:spPr>
          <a:xfrm>
            <a:off x="457200" y="1481399"/>
            <a:ext cx="8229240" cy="4525560"/>
          </a:xfrm>
          <a:noFill/>
          <a:ln>
            <a:noFill/>
          </a:ln>
        </p:spPr>
        <p:txBody>
          <a:bodyPr wrap="square" lIns="90000" tIns="45000" rIns="90000" bIns="45000"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sk-SK" sz="27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sk-SK" sz="27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sk-SK" sz="21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sk-SK" sz="19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sk-SK" sz="18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9pPr>
          </a:lstStyle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Char char=""/>
            </a:pPr>
            <a:r>
              <a:rPr lang="sk-SK" sz="2400">
                <a:latin typeface="Lucida Sans Unicode" pitchFamily="18"/>
              </a:rPr>
              <a:t>Udivovať, prekvapovať, zabávať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Char char=""/>
            </a:pPr>
            <a:r>
              <a:rPr lang="sk-SK" sz="2400">
                <a:latin typeface="Lucida Sans Unicode" pitchFamily="18"/>
              </a:rPr>
              <a:t>Netradične a trochu inak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Char char=""/>
            </a:pPr>
            <a:r>
              <a:rPr lang="sk-SK" sz="2400">
                <a:latin typeface="Lucida Sans Unicode" pitchFamily="18"/>
              </a:rPr>
              <a:t>Komplexné služby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Char char=""/>
            </a:pPr>
            <a:r>
              <a:rPr lang="sk-SK" sz="2400">
                <a:latin typeface="Lucida Sans Unicode" pitchFamily="18"/>
              </a:rPr>
              <a:t>Moderná a zdravá kuchyňa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Char char=""/>
            </a:pPr>
            <a:r>
              <a:rPr lang="sk-SK" sz="2400">
                <a:latin typeface="Lucida Sans Unicode" pitchFamily="18"/>
              </a:rPr>
              <a:t>Bio a regionálne špeciality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Char char=""/>
            </a:pPr>
            <a:r>
              <a:rPr lang="sk-SK" sz="2400">
                <a:latin typeface="Lucida Sans Unicode" pitchFamily="18"/>
              </a:rPr>
              <a:t>Bezpečnosť a kvalita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Char char=""/>
            </a:pPr>
            <a:r>
              <a:rPr lang="sk-SK" sz="2400">
                <a:latin typeface="Lucida Sans Unicode" pitchFamily="18"/>
              </a:rPr>
              <a:t>Front cooking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Char char=""/>
            </a:pPr>
            <a:r>
              <a:rPr lang="sk-SK" sz="2400">
                <a:latin typeface="Lucida Sans Unicode" pitchFamily="18"/>
              </a:rPr>
              <a:t>Cook  - chill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Char char=""/>
            </a:pPr>
            <a:r>
              <a:rPr lang="sk-SK" sz="2400">
                <a:latin typeface="Lucida Sans Unicode" pitchFamily="18"/>
              </a:rPr>
              <a:t>Nefajčí sa – nepije sa alkohol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Char char=""/>
            </a:pPr>
            <a:r>
              <a:rPr lang="sk-SK" sz="2400">
                <a:latin typeface="Lucida Sans Unicode" pitchFamily="18"/>
              </a:rPr>
              <a:t>Flying buffet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None/>
            </a:pPr>
            <a:endParaRPr lang="sk-SK" sz="2400">
              <a:latin typeface="Lucida Sans Unicode" pitchFamily="18"/>
            </a:endParaRPr>
          </a:p>
        </p:txBody>
      </p:sp>
      <p:sp>
        <p:nvSpPr>
          <p:cNvPr id="3" name="Nadpis 1"/>
          <p:cNvSpPr txBox="1">
            <a:spLocks noGrp="1"/>
          </p:cNvSpPr>
          <p:nvPr>
            <p:ph type="title" idx="4294967295"/>
          </p:nvPr>
        </p:nvSpPr>
        <p:spPr>
          <a:xfrm>
            <a:off x="539640" y="476640"/>
            <a:ext cx="8229240" cy="1142640"/>
          </a:xfrm>
          <a:noFill/>
          <a:ln>
            <a:noFill/>
          </a:ln>
        </p:spPr>
        <p:txBody>
          <a:bodyPr wrap="square" lIns="90000" tIns="45000" rIns="90000" bIns="4500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l" rtl="0">
              <a:buNone/>
            </a:pPr>
            <a:r>
              <a:rPr lang="sk-SK" sz="4100" b="1" kern="1200">
                <a:solidFill>
                  <a:srgbClr val="4E5B6F"/>
                </a:solidFill>
                <a:latin typeface="Lucida Sans Unicode" pitchFamily="18"/>
                <a:ea typeface="Arial Unicode MS" pitchFamily="2"/>
                <a:cs typeface="Tahoma" pitchFamily="2"/>
              </a:rPr>
              <a:t>Trendy</a:t>
            </a:r>
          </a:p>
        </p:txBody>
      </p:sp>
      <p:pic>
        <p:nvPicPr>
          <p:cNvPr id="4" name="Obrázok 7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580000" y="2133000"/>
            <a:ext cx="2808000" cy="338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3754-C0A9-40B8-9D93-EF7C3CC797DB}" type="datetimeFigureOut">
              <a:rPr lang="sk-SK" smtClean="0"/>
              <a:t>15. 10. 2014</a:t>
            </a:fld>
            <a:endParaRPr lang="sk-SK"/>
          </a:p>
        </p:txBody>
      </p:sp>
      <p:sp>
        <p:nvSpPr>
          <p:cNvPr id="2" name="Zástupný symbol obsahu 2"/>
          <p:cNvSpPr txBox="1">
            <a:spLocks noGrp="1"/>
          </p:cNvSpPr>
          <p:nvPr>
            <p:ph type="body" idx="4294967295"/>
          </p:nvPr>
        </p:nvSpPr>
        <p:spPr>
          <a:xfrm>
            <a:off x="457200" y="1481399"/>
            <a:ext cx="8229240" cy="4525560"/>
          </a:xfrm>
          <a:noFill/>
          <a:ln>
            <a:noFill/>
          </a:ln>
        </p:spPr>
        <p:txBody>
          <a:bodyPr wrap="square" lIns="90000" tIns="45000" rIns="90000" bIns="45000"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sk-SK" sz="27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sk-SK" sz="27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sk-SK" sz="21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sk-SK" sz="19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sk-SK" sz="18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9pPr>
          </a:lstStyle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Char char=""/>
            </a:pPr>
            <a:r>
              <a:rPr lang="sk-SK" sz="2800">
                <a:latin typeface="Lucida Sans Unicode" pitchFamily="18"/>
              </a:rPr>
              <a:t>Absencia marketingovej stratégie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Char char=""/>
            </a:pPr>
            <a:r>
              <a:rPr lang="sk-SK" sz="2800">
                <a:latin typeface="Lucida Sans Unicode" pitchFamily="18"/>
              </a:rPr>
              <a:t>Nejasná marketingová koncepcia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Char char=""/>
            </a:pPr>
            <a:r>
              <a:rPr lang="sk-SK" sz="2800">
                <a:latin typeface="Lucida Sans Unicode" pitchFamily="18"/>
              </a:rPr>
              <a:t>Nedostatočné technologické vybavenie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Char char=""/>
            </a:pPr>
            <a:r>
              <a:rPr lang="sk-SK" sz="2800">
                <a:latin typeface="Lucida Sans Unicode" pitchFamily="18"/>
              </a:rPr>
              <a:t>Nedostatočné množstvo stolového inventára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Char char=""/>
            </a:pPr>
            <a:r>
              <a:rPr lang="sk-SK" sz="2800">
                <a:latin typeface="Lucida Sans Unicode" pitchFamily="18"/>
              </a:rPr>
              <a:t>Málo personálu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Char char=""/>
            </a:pPr>
            <a:r>
              <a:rPr lang="sk-SK" sz="2800">
                <a:latin typeface="Lucida Sans Unicode" pitchFamily="18"/>
              </a:rPr>
              <a:t>Nekvalifikovaný personál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Char char=""/>
            </a:pPr>
            <a:r>
              <a:rPr lang="sk-SK" sz="2800">
                <a:latin typeface="Lucida Sans Unicode" pitchFamily="18"/>
              </a:rPr>
              <a:t>Nesprávne kalkulácie cien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Char char=""/>
            </a:pPr>
            <a:r>
              <a:rPr lang="sk-SK" sz="2800">
                <a:latin typeface="Lucida Sans Unicode" pitchFamily="18"/>
              </a:rPr>
              <a:t>Nekompetentnosť pri organizovaní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None/>
            </a:pPr>
            <a:r>
              <a:rPr lang="sk-SK" sz="2800">
                <a:latin typeface="Lucida Sans Unicode" pitchFamily="18"/>
              </a:rPr>
              <a:t>  náročnejších akcií</a:t>
            </a:r>
          </a:p>
        </p:txBody>
      </p:sp>
      <p:sp>
        <p:nvSpPr>
          <p:cNvPr id="3" name="Nadpis 1"/>
          <p:cNvSpPr txBox="1">
            <a:spLocks noGrp="1"/>
          </p:cNvSpPr>
          <p:nvPr>
            <p:ph type="title" idx="4294967295"/>
          </p:nvPr>
        </p:nvSpPr>
        <p:spPr>
          <a:xfrm>
            <a:off x="457200" y="274680"/>
            <a:ext cx="8229240" cy="1142640"/>
          </a:xfrm>
          <a:noFill/>
          <a:ln>
            <a:noFill/>
          </a:ln>
        </p:spPr>
        <p:txBody>
          <a:bodyPr wrap="square" lIns="90000" tIns="45000" rIns="90000" bIns="4500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l" rtl="0">
              <a:buNone/>
            </a:pPr>
            <a:r>
              <a:rPr lang="sk-SK" sz="4100" b="1" kern="1200">
                <a:solidFill>
                  <a:srgbClr val="4E5B6F"/>
                </a:solidFill>
                <a:latin typeface="Lucida Sans Unicode" pitchFamily="18"/>
                <a:ea typeface="Arial Unicode MS" pitchFamily="2"/>
                <a:cs typeface="Tahoma" pitchFamily="2"/>
              </a:rPr>
              <a:t>Chyby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3754-C0A9-40B8-9D93-EF7C3CC797DB}" type="datetimeFigureOut">
              <a:rPr lang="sk-SK" smtClean="0"/>
              <a:t>15. 10. 2014</a:t>
            </a:fld>
            <a:endParaRPr lang="sk-SK"/>
          </a:p>
        </p:txBody>
      </p:sp>
      <p:sp>
        <p:nvSpPr>
          <p:cNvPr id="2" name="Zástupný symbol obsahu 2"/>
          <p:cNvSpPr txBox="1">
            <a:spLocks noGrp="1"/>
          </p:cNvSpPr>
          <p:nvPr>
            <p:ph type="body" idx="4294967295"/>
          </p:nvPr>
        </p:nvSpPr>
        <p:spPr>
          <a:xfrm>
            <a:off x="457200" y="1481399"/>
            <a:ext cx="8229240" cy="4525560"/>
          </a:xfrm>
          <a:noFill/>
          <a:ln>
            <a:noFill/>
          </a:ln>
        </p:spPr>
        <p:txBody>
          <a:bodyPr wrap="square" lIns="90000" tIns="45000" rIns="90000" bIns="45000"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sk-SK" sz="27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sk-SK" sz="27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sk-SK" sz="21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sk-SK" sz="19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sk-SK" sz="18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9pPr>
          </a:lstStyle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Char char=""/>
            </a:pPr>
            <a:r>
              <a:rPr lang="sk-SK">
                <a:latin typeface="Lucida Sans Unicode" pitchFamily="18"/>
              </a:rPr>
              <a:t>Dostatok personálu v šatni pri príchode hostí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Char char=""/>
            </a:pPr>
            <a:r>
              <a:rPr lang="sk-SK">
                <a:latin typeface="Lucida Sans Unicode" pitchFamily="18"/>
              </a:rPr>
              <a:t>Welcome drink sa nalieva tesne pred príchodom hostí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Char char=""/>
            </a:pPr>
            <a:r>
              <a:rPr lang="sk-SK">
                <a:latin typeface="Lucida Sans Unicode" pitchFamily="18"/>
              </a:rPr>
              <a:t>Správna teplota pokrmov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Char char=""/>
            </a:pPr>
            <a:r>
              <a:rPr lang="sk-SK">
                <a:latin typeface="Lucida Sans Unicode" pitchFamily="18"/>
              </a:rPr>
              <a:t>Dostatočné množstvo príborov, tanierov, obrúskov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Char char=""/>
            </a:pPr>
            <a:r>
              <a:rPr lang="sk-SK">
                <a:latin typeface="Lucida Sans Unicode" pitchFamily="18"/>
              </a:rPr>
              <a:t>Včasné odnášanie použitého inventára</a:t>
            </a:r>
          </a:p>
        </p:txBody>
      </p:sp>
      <p:sp>
        <p:nvSpPr>
          <p:cNvPr id="3" name="Nadpis 1"/>
          <p:cNvSpPr txBox="1">
            <a:spLocks noGrp="1"/>
          </p:cNvSpPr>
          <p:nvPr>
            <p:ph type="title" idx="4294967295"/>
          </p:nvPr>
        </p:nvSpPr>
        <p:spPr>
          <a:xfrm>
            <a:off x="457200" y="274680"/>
            <a:ext cx="8229240" cy="1142640"/>
          </a:xfrm>
          <a:noFill/>
          <a:ln>
            <a:noFill/>
          </a:ln>
        </p:spPr>
        <p:txBody>
          <a:bodyPr wrap="square" lIns="90000" tIns="45000" rIns="90000" bIns="4500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l" rtl="0">
              <a:buNone/>
            </a:pPr>
            <a:r>
              <a:rPr lang="sk-SK" sz="4100" b="1" kern="1200">
                <a:solidFill>
                  <a:srgbClr val="4E5B6F"/>
                </a:solidFill>
                <a:latin typeface="Lucida Sans Unicode" pitchFamily="18"/>
                <a:ea typeface="Arial Unicode MS" pitchFamily="2"/>
                <a:cs typeface="Tahoma" pitchFamily="2"/>
              </a:rPr>
              <a:t>Typ na záver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3754-C0A9-40B8-9D93-EF7C3CC797DB}" type="datetimeFigureOut">
              <a:rPr lang="sk-SK" smtClean="0"/>
              <a:t>15. 10. 2014</a:t>
            </a:fld>
            <a:endParaRPr lang="sk-SK"/>
          </a:p>
        </p:txBody>
      </p:sp>
      <p:sp>
        <p:nvSpPr>
          <p:cNvPr id="2" name="Zástupný symbol obsahu 2"/>
          <p:cNvSpPr txBox="1">
            <a:spLocks noGrp="1"/>
          </p:cNvSpPr>
          <p:nvPr>
            <p:ph type="body" idx="4294967295"/>
          </p:nvPr>
        </p:nvSpPr>
        <p:spPr>
          <a:xfrm>
            <a:off x="457200" y="1481399"/>
            <a:ext cx="8229240" cy="4525560"/>
          </a:xfrm>
          <a:noFill/>
          <a:ln>
            <a:noFill/>
          </a:ln>
        </p:spPr>
        <p:txBody>
          <a:bodyPr wrap="square" lIns="90000" tIns="45000" rIns="90000" bIns="45000"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sk-SK" sz="27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sk-SK" sz="27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sk-SK" sz="21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sk-SK" sz="19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sk-SK" sz="18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9pPr>
          </a:lstStyle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Char char=""/>
            </a:pPr>
            <a:r>
              <a:rPr lang="sk-SK">
                <a:latin typeface="Lucida Sans Unicode" pitchFamily="18"/>
              </a:rPr>
              <a:t>Ďakujem za pozornosť</a:t>
            </a: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771640" y="2853000"/>
            <a:ext cx="3671999" cy="345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3754-C0A9-40B8-9D93-EF7C3CC797DB}" type="datetimeFigureOut">
              <a:rPr lang="sk-SK" smtClean="0"/>
              <a:t>15. 10. 2014</a:t>
            </a:fld>
            <a:endParaRPr lang="sk-SK"/>
          </a:p>
        </p:txBody>
      </p:sp>
      <p:sp>
        <p:nvSpPr>
          <p:cNvPr id="2" name="Zástupný symbol obsahu 2"/>
          <p:cNvSpPr txBox="1">
            <a:spLocks noGrp="1"/>
          </p:cNvSpPr>
          <p:nvPr>
            <p:ph type="body" idx="4294967295"/>
          </p:nvPr>
        </p:nvSpPr>
        <p:spPr>
          <a:xfrm>
            <a:off x="457200" y="1481399"/>
            <a:ext cx="8229240" cy="4525560"/>
          </a:xfrm>
          <a:noFill/>
          <a:ln>
            <a:noFill/>
          </a:ln>
        </p:spPr>
        <p:txBody>
          <a:bodyPr wrap="square" lIns="90000" tIns="45000" rIns="90000" bIns="45000">
            <a:normAutofit fontScale="92500" lnSpcReduction="20000"/>
          </a:bodyPr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sk-SK" sz="27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sk-SK" sz="27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sk-SK" sz="21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sk-SK" sz="19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sk-SK" sz="18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9pPr>
          </a:lstStyle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Char char=""/>
            </a:pPr>
            <a:r>
              <a:rPr lang="sk-SK" b="1">
                <a:latin typeface="Lucida Sans Unicode" pitchFamily="18"/>
              </a:rPr>
              <a:t>Catering </a:t>
            </a:r>
            <a:r>
              <a:rPr lang="sk-SK">
                <a:latin typeface="Lucida Sans Unicode" pitchFamily="18"/>
              </a:rPr>
              <a:t>predstavuje prezentáciu a servis jedál a nápojov podávaných pri rôznych príležitostiach vo vlastnom pohostinskom zariadení alebo mimo neho.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None/>
            </a:pPr>
            <a:endParaRPr lang="sk-SK">
              <a:latin typeface="Lucida Sans Unicode" pitchFamily="18"/>
            </a:endParaRP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Char char=""/>
            </a:pPr>
            <a:r>
              <a:rPr lang="sk-SK" b="1">
                <a:latin typeface="Lucida Sans Unicode" pitchFamily="18"/>
              </a:rPr>
              <a:t>Catering</a:t>
            </a:r>
            <a:r>
              <a:rPr lang="sk-SK">
                <a:latin typeface="Lucida Sans Unicode" pitchFamily="18"/>
              </a:rPr>
              <a:t> je špecifická gastronomická služba poskytovaná zákazníkom, ktorú je možné realizovať na ľubovoľnom mieste a v ľubovoľnom čase.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None/>
            </a:pPr>
            <a:endParaRPr lang="sk-SK">
              <a:latin typeface="Lucida Sans Unicode" pitchFamily="18"/>
            </a:endParaRP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Char char=""/>
            </a:pPr>
            <a:r>
              <a:rPr lang="sk-SK" b="1">
                <a:latin typeface="Lucida Sans Unicode" pitchFamily="18"/>
              </a:rPr>
              <a:t>Catering</a:t>
            </a:r>
            <a:r>
              <a:rPr lang="sk-SK">
                <a:latin typeface="Lucida Sans Unicode" pitchFamily="18"/>
              </a:rPr>
              <a:t> zahŕňa široký rozsah aktivít spojených s dodávkou a zabezpečením gastronomických a doplnkových služieb.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None/>
            </a:pPr>
            <a:endParaRPr lang="sk-SK">
              <a:latin typeface="Lucida Sans Unicode" pitchFamily="18"/>
            </a:endParaRPr>
          </a:p>
        </p:txBody>
      </p:sp>
      <p:sp>
        <p:nvSpPr>
          <p:cNvPr id="3" name="Nadpis 1"/>
          <p:cNvSpPr txBox="1">
            <a:spLocks noGrp="1"/>
          </p:cNvSpPr>
          <p:nvPr>
            <p:ph type="title" idx="4294967295"/>
          </p:nvPr>
        </p:nvSpPr>
        <p:spPr>
          <a:xfrm>
            <a:off x="457200" y="274680"/>
            <a:ext cx="8229240" cy="1142640"/>
          </a:xfrm>
          <a:noFill/>
          <a:ln>
            <a:noFill/>
          </a:ln>
        </p:spPr>
        <p:txBody>
          <a:bodyPr wrap="square" lIns="90000" tIns="45000" rIns="90000" bIns="4500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l" rtl="0">
              <a:buNone/>
            </a:pPr>
            <a:r>
              <a:rPr lang="sk-SK" sz="4100" b="1" kern="1200">
                <a:solidFill>
                  <a:srgbClr val="4E5B6F"/>
                </a:solidFill>
                <a:latin typeface="Lucida Sans Unicode" pitchFamily="18"/>
                <a:ea typeface="Arial Unicode MS" pitchFamily="2"/>
                <a:cs typeface="Tahoma" pitchFamily="2"/>
              </a:rPr>
              <a:t>Charakteristiky pojmu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3754-C0A9-40B8-9D93-EF7C3CC797DB}" type="datetimeFigureOut">
              <a:rPr lang="sk-SK" smtClean="0"/>
              <a:t>15. 10. 2014</a:t>
            </a:fld>
            <a:endParaRPr lang="sk-SK"/>
          </a:p>
        </p:txBody>
      </p:sp>
      <p:sp>
        <p:nvSpPr>
          <p:cNvPr id="2" name="Zástupný symbol obsahu 2"/>
          <p:cNvSpPr txBox="1">
            <a:spLocks noGrp="1"/>
          </p:cNvSpPr>
          <p:nvPr>
            <p:ph type="body" idx="4294967295"/>
          </p:nvPr>
        </p:nvSpPr>
        <p:spPr>
          <a:xfrm>
            <a:off x="457200" y="1481399"/>
            <a:ext cx="8229240" cy="4525560"/>
          </a:xfrm>
          <a:noFill/>
          <a:ln>
            <a:noFill/>
          </a:ln>
        </p:spPr>
        <p:txBody>
          <a:bodyPr wrap="square" lIns="90000" tIns="45000" rIns="90000" bIns="45000">
            <a:normAutofit fontScale="92500" lnSpcReduction="10000"/>
          </a:bodyPr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sk-SK" sz="27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sk-SK" sz="27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sk-SK" sz="21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sk-SK" sz="19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sk-SK" sz="18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9pPr>
          </a:lstStyle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Char char=""/>
            </a:pPr>
            <a:r>
              <a:rPr lang="sk-SK">
                <a:latin typeface="Lucida Sans Unicode" pitchFamily="18"/>
              </a:rPr>
              <a:t>Významné postavenie v dopravných službách – leteckej, železničnej a autobusovej doprave.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Char char=""/>
            </a:pPr>
            <a:r>
              <a:rPr lang="sk-SK">
                <a:latin typeface="Lucida Sans Unicode" pitchFamily="18"/>
              </a:rPr>
              <a:t>Zabezpečuje služby pre motoresty, benzínové čerpadlá, dopĺňanie automatov.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Char char=""/>
            </a:pPr>
            <a:r>
              <a:rPr lang="sk-SK">
                <a:latin typeface="Lucida Sans Unicode" pitchFamily="18"/>
              </a:rPr>
              <a:t>Zabezpečuje školské stravovanie a závodné stravovanie v rôznych inštitúciách.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Char char=""/>
            </a:pPr>
            <a:r>
              <a:rPr lang="sk-SK">
                <a:latin typeface="Lucida Sans Unicode" pitchFamily="18"/>
              </a:rPr>
              <a:t>Organizuje coffe breaky počas porád, obchodných rokovaní, tlačových konferencií atď.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Char char=""/>
            </a:pPr>
            <a:r>
              <a:rPr lang="sk-SK">
                <a:latin typeface="Lucida Sans Unicode" pitchFamily="18"/>
              </a:rPr>
              <a:t>Realizuje spoločensko-gastronomické podujatia rôzneho druhu – bankety, rauty, recepcie, záhradné gril párty, firemné akcie, koktail party, tematické akcie, súkromné akcie a pod.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None/>
            </a:pPr>
            <a:endParaRPr lang="sk-SK">
              <a:latin typeface="Lucida Sans Unicode" pitchFamily="18"/>
            </a:endParaRP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None/>
            </a:pPr>
            <a:endParaRPr lang="sk-SK">
              <a:latin typeface="Lucida Sans Unicode" pitchFamily="18"/>
            </a:endParaRP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None/>
            </a:pPr>
            <a:endParaRPr lang="sk-SK">
              <a:latin typeface="Lucida Sans Unicode" pitchFamily="18"/>
            </a:endParaRPr>
          </a:p>
        </p:txBody>
      </p:sp>
      <p:sp>
        <p:nvSpPr>
          <p:cNvPr id="3" name="Nadpis 1"/>
          <p:cNvSpPr txBox="1">
            <a:spLocks noGrp="1"/>
          </p:cNvSpPr>
          <p:nvPr>
            <p:ph type="title" idx="4294967295"/>
          </p:nvPr>
        </p:nvSpPr>
        <p:spPr>
          <a:xfrm>
            <a:off x="457200" y="274680"/>
            <a:ext cx="8229240" cy="1142640"/>
          </a:xfrm>
          <a:noFill/>
          <a:ln>
            <a:noFill/>
          </a:ln>
        </p:spPr>
        <p:txBody>
          <a:bodyPr wrap="square" lIns="90000" tIns="45000" rIns="90000" bIns="4500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l" rtl="0">
              <a:buNone/>
            </a:pPr>
            <a:r>
              <a:rPr lang="sk-SK" sz="4100" b="1" kern="1200">
                <a:solidFill>
                  <a:srgbClr val="4E5B6F"/>
                </a:solidFill>
                <a:latin typeface="Lucida Sans Unicode" pitchFamily="18"/>
                <a:ea typeface="Arial Unicode MS" pitchFamily="2"/>
                <a:cs typeface="Tahoma" pitchFamily="2"/>
              </a:rPr>
              <a:t>Význam cateringu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3754-C0A9-40B8-9D93-EF7C3CC797DB}" type="datetimeFigureOut">
              <a:rPr lang="sk-SK" smtClean="0"/>
              <a:t>15. 10. 2014</a:t>
            </a:fld>
            <a:endParaRPr lang="sk-SK"/>
          </a:p>
        </p:txBody>
      </p:sp>
      <p:sp>
        <p:nvSpPr>
          <p:cNvPr id="2" name="Zástupný symbol obsahu 2"/>
          <p:cNvSpPr txBox="1">
            <a:spLocks noGrp="1"/>
          </p:cNvSpPr>
          <p:nvPr>
            <p:ph type="body" idx="4294967295"/>
          </p:nvPr>
        </p:nvSpPr>
        <p:spPr>
          <a:xfrm>
            <a:off x="457200" y="1481399"/>
            <a:ext cx="8229240" cy="4525560"/>
          </a:xfrm>
          <a:noFill/>
          <a:ln>
            <a:noFill/>
          </a:ln>
        </p:spPr>
        <p:txBody>
          <a:bodyPr wrap="square" lIns="90000" tIns="45000" rIns="90000" bIns="45000">
            <a:normAutofit fontScale="70000" lnSpcReduction="20000"/>
          </a:bodyPr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sk-SK" sz="27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sk-SK" sz="27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sk-SK" sz="21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sk-SK" sz="19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sk-SK" sz="18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9pPr>
          </a:lstStyle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Char char=""/>
            </a:pPr>
            <a:r>
              <a:rPr lang="sk-SK" sz="4100">
                <a:latin typeface="Lucida Sans Unicode" pitchFamily="18"/>
              </a:rPr>
              <a:t>Stravovacie služby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None/>
            </a:pPr>
            <a:r>
              <a:rPr lang="sk-SK">
                <a:latin typeface="Lucida Sans Unicode" pitchFamily="18"/>
              </a:rPr>
              <a:t>		</a:t>
            </a:r>
            <a:r>
              <a:rPr lang="sk-SK" sz="2600">
                <a:latin typeface="Lucida Sans Unicode" pitchFamily="18"/>
              </a:rPr>
              <a:t>- príprava pokrmov,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None/>
            </a:pPr>
            <a:r>
              <a:rPr lang="sk-SK" sz="2600">
                <a:latin typeface="Lucida Sans Unicode" pitchFamily="18"/>
              </a:rPr>
              <a:t>		- technické zabezpečenie  na výrobu a servis jedál a nápojov,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None/>
            </a:pPr>
            <a:r>
              <a:rPr lang="sk-SK" sz="2600">
                <a:latin typeface="Lucida Sans Unicode" pitchFamily="18"/>
              </a:rPr>
              <a:t>		- personálne zabezpečenie.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None/>
            </a:pPr>
            <a:endParaRPr lang="sk-SK" sz="2600">
              <a:latin typeface="Lucida Sans Unicode" pitchFamily="18"/>
            </a:endParaRP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Char char=""/>
            </a:pPr>
            <a:r>
              <a:rPr lang="sk-SK" sz="4100">
                <a:latin typeface="Lucida Sans Unicode" pitchFamily="18"/>
              </a:rPr>
              <a:t> Doplnkové služby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None/>
            </a:pPr>
            <a:r>
              <a:rPr lang="sk-SK">
                <a:latin typeface="Lucida Sans Unicode" pitchFamily="18"/>
              </a:rPr>
              <a:t>		</a:t>
            </a:r>
            <a:r>
              <a:rPr lang="sk-SK" sz="2600">
                <a:latin typeface="Lucida Sans Unicode" pitchFamily="18"/>
              </a:rPr>
              <a:t>- logistika,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None/>
            </a:pPr>
            <a:r>
              <a:rPr lang="sk-SK" sz="2600">
                <a:latin typeface="Lucida Sans Unicode" pitchFamily="18"/>
              </a:rPr>
              <a:t>		- interiérové vybavenie, dekorácie,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None/>
            </a:pPr>
            <a:r>
              <a:rPr lang="sk-SK" sz="2600">
                <a:latin typeface="Lucida Sans Unicode" pitchFamily="18"/>
              </a:rPr>
              <a:t>		- kultúrny program,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None/>
            </a:pPr>
            <a:r>
              <a:rPr lang="sk-SK" sz="2600">
                <a:latin typeface="Lucida Sans Unicode" pitchFamily="18"/>
              </a:rPr>
              <a:t>		- technické zabezpečenie (kongresová a audiovizuálna       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None/>
            </a:pPr>
            <a:r>
              <a:rPr lang="sk-SK" sz="2600">
                <a:latin typeface="Lucida Sans Unicode" pitchFamily="18"/>
              </a:rPr>
              <a:t>		   technika)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None/>
            </a:pPr>
            <a:r>
              <a:rPr lang="sk-SK" sz="2600">
                <a:latin typeface="Lucida Sans Unicode" pitchFamily="18"/>
              </a:rPr>
              <a:t>		- kostýmy,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None/>
            </a:pPr>
            <a:r>
              <a:rPr lang="sk-SK" sz="2600">
                <a:latin typeface="Lucida Sans Unicode" pitchFamily="18"/>
              </a:rPr>
              <a:t>		- odvoz a dovoz hostí,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None/>
            </a:pPr>
            <a:r>
              <a:rPr lang="sk-SK" sz="2600">
                <a:latin typeface="Lucida Sans Unicode" pitchFamily="18"/>
              </a:rPr>
              <a:t>		- parkovanie apod.</a:t>
            </a:r>
          </a:p>
        </p:txBody>
      </p:sp>
      <p:sp>
        <p:nvSpPr>
          <p:cNvPr id="3" name="Nadpis 1"/>
          <p:cNvSpPr txBox="1">
            <a:spLocks noGrp="1"/>
          </p:cNvSpPr>
          <p:nvPr>
            <p:ph type="title" idx="4294967295"/>
          </p:nvPr>
        </p:nvSpPr>
        <p:spPr>
          <a:xfrm>
            <a:off x="457200" y="274680"/>
            <a:ext cx="8229240" cy="1142640"/>
          </a:xfrm>
          <a:noFill/>
          <a:ln>
            <a:noFill/>
          </a:ln>
        </p:spPr>
        <p:txBody>
          <a:bodyPr wrap="square" lIns="90000" tIns="45000" rIns="90000" bIns="4500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l" rtl="0">
              <a:buNone/>
            </a:pPr>
            <a:r>
              <a:rPr lang="sk-SK" sz="4100" b="1" kern="1200">
                <a:solidFill>
                  <a:srgbClr val="4E5B6F"/>
                </a:solidFill>
                <a:latin typeface="Lucida Sans Unicode" pitchFamily="18"/>
                <a:ea typeface="Arial Unicode MS" pitchFamily="2"/>
                <a:cs typeface="Tahoma" pitchFamily="2"/>
              </a:rPr>
              <a:t>Druhy poskytovaných služieb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3754-C0A9-40B8-9D93-EF7C3CC797DB}" type="datetimeFigureOut">
              <a:rPr lang="sk-SK" smtClean="0"/>
              <a:t>15. 10. 2014</a:t>
            </a:fld>
            <a:endParaRPr lang="sk-SK"/>
          </a:p>
        </p:txBody>
      </p:sp>
      <p:sp>
        <p:nvSpPr>
          <p:cNvPr id="2" name="Zástupný symbol obsahu 2"/>
          <p:cNvSpPr txBox="1">
            <a:spLocks noGrp="1"/>
          </p:cNvSpPr>
          <p:nvPr>
            <p:ph type="body" idx="4294967295"/>
          </p:nvPr>
        </p:nvSpPr>
        <p:spPr>
          <a:xfrm>
            <a:off x="457200" y="1481399"/>
            <a:ext cx="8229240" cy="4525560"/>
          </a:xfrm>
          <a:noFill/>
          <a:ln>
            <a:noFill/>
          </a:ln>
        </p:spPr>
        <p:txBody>
          <a:bodyPr wrap="square" lIns="90000" tIns="45000" rIns="90000" bIns="45000"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sk-SK" sz="27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sk-SK" sz="27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sk-SK" sz="21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sk-SK" sz="19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sk-SK" sz="18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9pPr>
          </a:lstStyle>
          <a:p>
            <a:pPr marL="0" lvl="0" indent="0" rtl="0">
              <a:spcBef>
                <a:spcPts val="400"/>
              </a:spcBef>
              <a:spcAft>
                <a:spcPts val="0"/>
              </a:spcAft>
              <a:buNone/>
            </a:pPr>
            <a:endParaRPr lang="sk-SK">
              <a:latin typeface="" pitchFamily="18"/>
            </a:endParaRP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None/>
            </a:pPr>
            <a:r>
              <a:rPr lang="sk-SK">
                <a:latin typeface="Lucida Sans Unicode" pitchFamily="18"/>
              </a:rPr>
              <a:t>Prevádzkovatelia: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None/>
            </a:pPr>
            <a:endParaRPr lang="sk-SK">
              <a:latin typeface="Lucida Sans Unicode" pitchFamily="18"/>
            </a:endParaRP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Char char=""/>
            </a:pPr>
            <a:r>
              <a:rPr lang="sk-SK" b="1">
                <a:latin typeface="Lucida Sans Unicode" pitchFamily="18"/>
              </a:rPr>
              <a:t>pohostinské prevádzkarne -</a:t>
            </a:r>
            <a:r>
              <a:rPr lang="sk-SK">
                <a:latin typeface="Lucida Sans Unicode" pitchFamily="18"/>
              </a:rPr>
              <a:t> catering zabezpečujú ako vedľajšiu činnosť.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None/>
            </a:pPr>
            <a:endParaRPr lang="sk-SK">
              <a:latin typeface="Lucida Sans Unicode" pitchFamily="18"/>
            </a:endParaRP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Char char=""/>
            </a:pPr>
            <a:r>
              <a:rPr lang="sk-SK" b="1">
                <a:latin typeface="Lucida Sans Unicode" pitchFamily="18"/>
              </a:rPr>
              <a:t>cateringové spoločnosti -</a:t>
            </a:r>
            <a:r>
              <a:rPr lang="sk-SK">
                <a:latin typeface="Lucida Sans Unicode" pitchFamily="18"/>
              </a:rPr>
              <a:t> cateringové služby predstavujú ich hlavnú činnosť.</a:t>
            </a:r>
          </a:p>
        </p:txBody>
      </p:sp>
      <p:sp>
        <p:nvSpPr>
          <p:cNvPr id="3" name="Nadpis 1"/>
          <p:cNvSpPr txBox="1">
            <a:spLocks noGrp="1"/>
          </p:cNvSpPr>
          <p:nvPr>
            <p:ph type="title" idx="4294967295"/>
          </p:nvPr>
        </p:nvSpPr>
        <p:spPr>
          <a:xfrm>
            <a:off x="457200" y="274680"/>
            <a:ext cx="8229240" cy="1142640"/>
          </a:xfrm>
          <a:noFill/>
          <a:ln>
            <a:noFill/>
          </a:ln>
        </p:spPr>
        <p:txBody>
          <a:bodyPr wrap="square" lIns="90000" tIns="45000" rIns="90000" bIns="45000">
            <a:normAutofit fontScale="90000"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l" rtl="0">
              <a:buNone/>
            </a:pPr>
            <a:r>
              <a:rPr lang="sk-SK" sz="4100" b="1" kern="1200">
                <a:solidFill>
                  <a:srgbClr val="4E5B6F"/>
                </a:solidFill>
                <a:latin typeface="Lucida Sans Unicode" pitchFamily="18"/>
                <a:ea typeface="Arial Unicode MS" pitchFamily="2"/>
                <a:cs typeface="Tahoma" pitchFamily="2"/>
              </a:rPr>
              <a:t>Catering na spoločensko-gastronomických akciách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3754-C0A9-40B8-9D93-EF7C3CC797DB}" type="datetimeFigureOut">
              <a:rPr lang="sk-SK" smtClean="0"/>
              <a:t>15. 10. 2014</a:t>
            </a:fld>
            <a:endParaRPr lang="sk-SK"/>
          </a:p>
        </p:txBody>
      </p:sp>
      <p:sp>
        <p:nvSpPr>
          <p:cNvPr id="2" name="Zástupný symbol obsahu 2"/>
          <p:cNvSpPr txBox="1">
            <a:spLocks noGrp="1"/>
          </p:cNvSpPr>
          <p:nvPr>
            <p:ph type="body" idx="4294967295"/>
          </p:nvPr>
        </p:nvSpPr>
        <p:spPr>
          <a:xfrm>
            <a:off x="457200" y="1481399"/>
            <a:ext cx="8229240" cy="4525560"/>
          </a:xfrm>
          <a:noFill/>
          <a:ln>
            <a:noFill/>
          </a:ln>
        </p:spPr>
        <p:txBody>
          <a:bodyPr wrap="square" lIns="90000" tIns="45000" rIns="90000" bIns="45000">
            <a:normAutofit fontScale="92500"/>
          </a:bodyPr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sk-SK" sz="27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sk-SK" sz="27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sk-SK" sz="21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sk-SK" sz="19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sk-SK" sz="18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9pPr>
          </a:lstStyle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Char char=""/>
            </a:pPr>
            <a:r>
              <a:rPr lang="sk-SK">
                <a:latin typeface="Lucida Sans Unicode" pitchFamily="18"/>
              </a:rPr>
              <a:t>Získavanie vstupných údajov od objednávateľa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None/>
            </a:pPr>
            <a:r>
              <a:rPr lang="sk-SK">
                <a:latin typeface="Lucida Sans Unicode" pitchFamily="18"/>
              </a:rPr>
              <a:t>	</a:t>
            </a:r>
            <a:r>
              <a:rPr lang="sk-SK" sz="2200">
                <a:latin typeface="Lucida Sans Unicode" pitchFamily="18"/>
              </a:rPr>
              <a:t>- dátum a hodina akcie, spoločenská príležitosť, počet a zloženie hostí z hľadiska pohlavia, veku, povolania a pod., finančný limit.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Char char=""/>
            </a:pPr>
            <a:r>
              <a:rPr lang="sk-SK">
                <a:latin typeface="Lucida Sans Unicode" pitchFamily="18"/>
              </a:rPr>
              <a:t>Kontakt s externými subdodávateľmi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None/>
            </a:pPr>
            <a:r>
              <a:rPr lang="sk-SK">
                <a:latin typeface="Lucida Sans Unicode" pitchFamily="18"/>
              </a:rPr>
              <a:t>	</a:t>
            </a:r>
            <a:r>
              <a:rPr lang="sk-SK" sz="2200">
                <a:latin typeface="Lucida Sans Unicode" pitchFamily="18"/>
              </a:rPr>
              <a:t>- firmy zabezpečujúce kultúrny program, úpravu a dekorácie interiéru, špeciálne cukrárske výrobky atď.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Char char=""/>
            </a:pPr>
            <a:r>
              <a:rPr lang="sk-SK">
                <a:latin typeface="Lucida Sans Unicode" pitchFamily="18"/>
              </a:rPr>
              <a:t>Príprava check listu (plán práce)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None/>
            </a:pPr>
            <a:r>
              <a:rPr lang="sk-SK">
                <a:latin typeface="Lucida Sans Unicode" pitchFamily="18"/>
              </a:rPr>
              <a:t>	</a:t>
            </a:r>
            <a:r>
              <a:rPr lang="sk-SK" sz="2400">
                <a:latin typeface="Lucida Sans Unicode" pitchFamily="18"/>
              </a:rPr>
              <a:t>- </a:t>
            </a:r>
            <a:r>
              <a:rPr lang="sk-SK" sz="2200">
                <a:latin typeface="Lucida Sans Unicode" pitchFamily="18"/>
              </a:rPr>
              <a:t>s detailným načasovaním a priebehom celej akcie vrátane konkrétnych povinností musí byť oboznámený každý, kto sa na akcii podieľa (šéfkuchár, manažér, subdodávatelia, vedúci skladu,  externí zamestnanci a pod.).</a:t>
            </a:r>
          </a:p>
        </p:txBody>
      </p:sp>
      <p:sp>
        <p:nvSpPr>
          <p:cNvPr id="3" name="Nadpis 1"/>
          <p:cNvSpPr txBox="1">
            <a:spLocks noGrp="1"/>
          </p:cNvSpPr>
          <p:nvPr>
            <p:ph type="title" idx="4294967295"/>
          </p:nvPr>
        </p:nvSpPr>
        <p:spPr>
          <a:xfrm>
            <a:off x="457200" y="274680"/>
            <a:ext cx="8229240" cy="1142640"/>
          </a:xfrm>
          <a:noFill/>
          <a:ln>
            <a:noFill/>
          </a:ln>
        </p:spPr>
        <p:txBody>
          <a:bodyPr wrap="square" lIns="90000" tIns="45000" rIns="90000" bIns="4500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l" rtl="0">
              <a:buNone/>
            </a:pPr>
            <a:r>
              <a:rPr lang="sk-SK" sz="4100" b="1" kern="1200">
                <a:solidFill>
                  <a:srgbClr val="4E5B6F"/>
                </a:solidFill>
                <a:latin typeface="Lucida Sans Unicode" pitchFamily="18"/>
                <a:ea typeface="Arial Unicode MS" pitchFamily="2"/>
                <a:cs typeface="Tahoma" pitchFamily="2"/>
              </a:rPr>
              <a:t>Príprava cateringu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3754-C0A9-40B8-9D93-EF7C3CC797DB}" type="datetimeFigureOut">
              <a:rPr lang="sk-SK" smtClean="0"/>
              <a:t>15. 10. 2014</a:t>
            </a:fld>
            <a:endParaRPr lang="sk-SK"/>
          </a:p>
        </p:txBody>
      </p:sp>
      <p:sp>
        <p:nvSpPr>
          <p:cNvPr id="2" name="Zástupný symbol obsahu 2"/>
          <p:cNvSpPr txBox="1">
            <a:spLocks noGrp="1"/>
          </p:cNvSpPr>
          <p:nvPr>
            <p:ph type="body" idx="4294967295"/>
          </p:nvPr>
        </p:nvSpPr>
        <p:spPr>
          <a:xfrm>
            <a:off x="457200" y="1481399"/>
            <a:ext cx="8229240" cy="4525560"/>
          </a:xfrm>
          <a:noFill/>
          <a:ln>
            <a:noFill/>
          </a:ln>
        </p:spPr>
        <p:txBody>
          <a:bodyPr wrap="square" lIns="90000" tIns="45000" rIns="90000" bIns="45000"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sk-SK" sz="27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sk-SK" sz="27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sk-SK" sz="21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sk-SK" sz="19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sk-SK" sz="18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9pPr>
          </a:lstStyle>
          <a:p>
            <a:pPr marL="0" lvl="0" indent="0" rtl="0">
              <a:spcBef>
                <a:spcPts val="400"/>
              </a:spcBef>
              <a:spcAft>
                <a:spcPts val="0"/>
              </a:spcAft>
              <a:buNone/>
            </a:pPr>
            <a:r>
              <a:rPr lang="sk-SK">
                <a:latin typeface="Lucida Sans Unicode" pitchFamily="18"/>
              </a:rPr>
              <a:t>Znaky modernej gastronómie: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100000"/>
              <a:buFont typeface="Lucida Sans Unicode" pitchFamily="32"/>
              <a:buChar char="‣"/>
            </a:pPr>
            <a:r>
              <a:rPr lang="sk-SK" sz="2000">
                <a:latin typeface="Lucida Sans Unicode" pitchFamily="18"/>
              </a:rPr>
              <a:t> </a:t>
            </a:r>
            <a:r>
              <a:rPr lang="sk-SK" sz="2400">
                <a:latin typeface="Lucida Sans Unicode" pitchFamily="18"/>
              </a:rPr>
              <a:t>malé porcie v štýle finger food,	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100000"/>
              <a:buFont typeface="Lucida Sans Unicode" pitchFamily="32"/>
              <a:buChar char="‣"/>
            </a:pPr>
            <a:r>
              <a:rPr lang="sk-SK" sz="2400">
                <a:latin typeface="Lucida Sans Unicode" pitchFamily="18"/>
              </a:rPr>
              <a:t>všetko je čerstvé, pokrmy sa pripravujú formou  minútok,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100000"/>
              <a:buFont typeface="Lucida Sans Unicode" pitchFamily="32"/>
              <a:buChar char="‣"/>
            </a:pPr>
            <a:r>
              <a:rPr lang="sk-SK" sz="2400">
                <a:latin typeface="Lucida Sans Unicode" pitchFamily="18"/>
              </a:rPr>
              <a:t>súčasťou menu je čerstvé ovocie, minidezerty, prípadne zmrzlina,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100000"/>
              <a:buFont typeface="Lucida Sans Unicode" pitchFamily="32"/>
              <a:buChar char="‣"/>
            </a:pPr>
            <a:r>
              <a:rPr lang="sk-SK" sz="2400">
                <a:latin typeface="Lucida Sans Unicode" pitchFamily="18"/>
              </a:rPr>
              <a:t>úprava pokrmov má byť lákavá, stála počas celej doby akcie,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100000"/>
              <a:buFont typeface="Lucida Sans Unicode" pitchFamily="32"/>
              <a:buChar char="‣"/>
            </a:pPr>
            <a:r>
              <a:rPr lang="sk-SK" sz="2400">
                <a:latin typeface="Lucida Sans Unicode" pitchFamily="18"/>
              </a:rPr>
              <a:t>časť pokrmov sa môže pripravovať pred hosťom v  štýle malého divadla, pričom sa pripraví len toľko pokrmov, koľko sa skonzumuje.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None/>
            </a:pPr>
            <a:endParaRPr lang="sk-SK" sz="2400">
              <a:latin typeface="Lucida Sans Unicode" pitchFamily="18"/>
            </a:endParaRP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None/>
            </a:pPr>
            <a:endParaRPr lang="sk-SK" sz="2400">
              <a:latin typeface="Lucida Sans Unicode" pitchFamily="18"/>
            </a:endParaRPr>
          </a:p>
        </p:txBody>
      </p:sp>
      <p:sp>
        <p:nvSpPr>
          <p:cNvPr id="3" name="Nadpis 1"/>
          <p:cNvSpPr txBox="1">
            <a:spLocks noGrp="1"/>
          </p:cNvSpPr>
          <p:nvPr>
            <p:ph type="title" idx="4294967295"/>
          </p:nvPr>
        </p:nvSpPr>
        <p:spPr>
          <a:xfrm>
            <a:off x="457200" y="274680"/>
            <a:ext cx="8229240" cy="1142640"/>
          </a:xfrm>
          <a:noFill/>
          <a:ln>
            <a:noFill/>
          </a:ln>
        </p:spPr>
        <p:txBody>
          <a:bodyPr wrap="square" lIns="90000" tIns="45000" rIns="90000" bIns="4500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l" rtl="0">
              <a:buNone/>
            </a:pPr>
            <a:r>
              <a:rPr lang="sk-SK" sz="4100" b="1" kern="1200">
                <a:solidFill>
                  <a:srgbClr val="4E5B6F"/>
                </a:solidFill>
                <a:latin typeface="Lucida Sans Unicode" pitchFamily="18"/>
                <a:ea typeface="Arial Unicode MS" pitchFamily="2"/>
                <a:cs typeface="Tahoma" pitchFamily="2"/>
              </a:rPr>
              <a:t>Menu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3754-C0A9-40B8-9D93-EF7C3CC797DB}" type="datetimeFigureOut">
              <a:rPr lang="sk-SK" smtClean="0"/>
              <a:t>15. 10. 2014</a:t>
            </a:fld>
            <a:endParaRPr lang="sk-SK"/>
          </a:p>
        </p:txBody>
      </p:sp>
      <p:sp>
        <p:nvSpPr>
          <p:cNvPr id="2" name="Zástupný symbol obsahu 2"/>
          <p:cNvSpPr txBox="1">
            <a:spLocks noGrp="1"/>
          </p:cNvSpPr>
          <p:nvPr>
            <p:ph type="body" idx="4294967295"/>
          </p:nvPr>
        </p:nvSpPr>
        <p:spPr>
          <a:xfrm>
            <a:off x="457200" y="1481399"/>
            <a:ext cx="8229240" cy="4525560"/>
          </a:xfrm>
          <a:noFill/>
          <a:ln>
            <a:noFill/>
          </a:ln>
        </p:spPr>
        <p:txBody>
          <a:bodyPr wrap="square" lIns="90000" tIns="45000" rIns="90000" bIns="45000"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sk-SK" sz="27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sk-SK" sz="27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sk-SK" sz="21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sk-SK" sz="19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sk-SK" sz="18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9pPr>
          </a:lstStyle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Char char=""/>
            </a:pPr>
            <a:r>
              <a:rPr lang="sk-SK">
                <a:latin typeface="Lucida Sans Unicode" pitchFamily="18"/>
              </a:rPr>
              <a:t>Odporúčané sortimentné zloženie pri forme finger food:</a:t>
            </a:r>
          </a:p>
          <a:p>
            <a:pPr marL="0" lvl="1" indent="0" rtl="0">
              <a:spcBef>
                <a:spcPts val="323"/>
              </a:spcBef>
              <a:spcAft>
                <a:spcPts val="0"/>
              </a:spcAft>
              <a:buClr>
                <a:srgbClr val="7FD13B"/>
              </a:buClr>
              <a:buFont typeface="Arial" pitchFamily="32"/>
              <a:buChar char="•"/>
            </a:pPr>
            <a:r>
              <a:rPr lang="sk-SK" sz="2300">
                <a:latin typeface="Lucida Sans Unicode" pitchFamily="18"/>
              </a:rPr>
              <a:t>	</a:t>
            </a:r>
            <a:r>
              <a:rPr lang="sk-SK" sz="2400">
                <a:latin typeface="Lucida Sans Unicode" pitchFamily="18"/>
              </a:rPr>
              <a:t> </a:t>
            </a:r>
            <a:r>
              <a:rPr lang="sk-SK" sz="2800">
                <a:latin typeface="Lucida Sans Unicode" pitchFamily="18"/>
              </a:rPr>
              <a:t>štyri druhy studených predjedál,</a:t>
            </a:r>
          </a:p>
          <a:p>
            <a:pPr marL="0" lvl="1" indent="0" rtl="0">
              <a:spcBef>
                <a:spcPts val="323"/>
              </a:spcBef>
              <a:spcAft>
                <a:spcPts val="0"/>
              </a:spcAft>
              <a:buClr>
                <a:srgbClr val="7FD13B"/>
              </a:buClr>
              <a:buFont typeface="Arial" pitchFamily="32"/>
              <a:buChar char="•"/>
            </a:pPr>
            <a:r>
              <a:rPr lang="sk-SK" sz="2800">
                <a:latin typeface="Lucida Sans Unicode" pitchFamily="18"/>
              </a:rPr>
              <a:t>	 štyri druhy teplých hlavných pokrmov</a:t>
            </a:r>
          </a:p>
          <a:p>
            <a:pPr marL="0" lvl="0" indent="0" rtl="0">
              <a:buNone/>
            </a:pPr>
            <a:r>
              <a:rPr lang="sk-SK" sz="2800">
                <a:latin typeface="Lucida Sans Unicode" pitchFamily="18"/>
              </a:rPr>
              <a:t>      s prílohou,</a:t>
            </a:r>
          </a:p>
          <a:p>
            <a:pPr marL="0" lvl="1" indent="0" rtl="0">
              <a:spcBef>
                <a:spcPts val="323"/>
              </a:spcBef>
              <a:spcAft>
                <a:spcPts val="1417"/>
              </a:spcAft>
              <a:buClr>
                <a:srgbClr val="7FD13B"/>
              </a:buClr>
              <a:buFont typeface="Arial" pitchFamily="32"/>
              <a:buChar char="•"/>
            </a:pPr>
            <a:r>
              <a:rPr lang="sk-SK" sz="2800">
                <a:latin typeface="Lucida Sans Unicode" pitchFamily="18"/>
              </a:rPr>
              <a:t>   štyri druhy dezertov,</a:t>
            </a:r>
          </a:p>
          <a:p>
            <a:pPr marL="0" lvl="1" indent="0" rtl="0">
              <a:spcBef>
                <a:spcPts val="323"/>
              </a:spcBef>
              <a:spcAft>
                <a:spcPts val="1417"/>
              </a:spcAft>
              <a:buClr>
                <a:srgbClr val="7FD13B"/>
              </a:buClr>
              <a:buFont typeface="Arial" pitchFamily="32"/>
              <a:buChar char="•"/>
            </a:pPr>
            <a:r>
              <a:rPr lang="sk-SK" sz="2800">
                <a:latin typeface="Lucida Sans Unicode" pitchFamily="18"/>
              </a:rPr>
              <a:t>	 ovocie,</a:t>
            </a:r>
          </a:p>
          <a:p>
            <a:pPr marL="0" lvl="1" indent="0" rtl="0">
              <a:spcBef>
                <a:spcPts val="323"/>
              </a:spcBef>
              <a:spcAft>
                <a:spcPts val="1417"/>
              </a:spcAft>
              <a:buClr>
                <a:srgbClr val="7FD13B"/>
              </a:buClr>
              <a:buFont typeface="Arial" pitchFamily="32"/>
              <a:buChar char="•"/>
            </a:pPr>
            <a:r>
              <a:rPr lang="sk-SK" sz="2800">
                <a:latin typeface="Lucida Sans Unicode" pitchFamily="18"/>
              </a:rPr>
              <a:t>	 pečivo</a:t>
            </a:r>
          </a:p>
        </p:txBody>
      </p:sp>
      <p:sp>
        <p:nvSpPr>
          <p:cNvPr id="3" name="Nadpis 1"/>
          <p:cNvSpPr txBox="1">
            <a:spLocks noGrp="1"/>
          </p:cNvSpPr>
          <p:nvPr>
            <p:ph type="title" idx="4294967295"/>
          </p:nvPr>
        </p:nvSpPr>
        <p:spPr>
          <a:xfrm>
            <a:off x="457200" y="274680"/>
            <a:ext cx="8229240" cy="1142640"/>
          </a:xfrm>
          <a:noFill/>
          <a:ln>
            <a:noFill/>
          </a:ln>
        </p:spPr>
        <p:txBody>
          <a:bodyPr wrap="square" lIns="90000" tIns="45000" rIns="90000" bIns="4500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l" rtl="0">
              <a:buNone/>
            </a:pPr>
            <a:r>
              <a:rPr lang="sk-SK" sz="4100" b="1" kern="1200">
                <a:solidFill>
                  <a:srgbClr val="4E5B6F"/>
                </a:solidFill>
                <a:latin typeface="Lucida Sans Unicode" pitchFamily="18"/>
                <a:ea typeface="Arial Unicode MS" pitchFamily="2"/>
                <a:cs typeface="Tahoma" pitchFamily="2"/>
              </a:rPr>
              <a:t>Menu</a:t>
            </a:r>
          </a:p>
        </p:txBody>
      </p:sp>
      <p:pic>
        <p:nvPicPr>
          <p:cNvPr id="4" name="Obrázok 4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148000" y="3573000"/>
            <a:ext cx="3096000" cy="230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3754-C0A9-40B8-9D93-EF7C3CC797DB}" type="datetimeFigureOut">
              <a:rPr lang="sk-SK" smtClean="0"/>
              <a:t>15. 10. 2014</a:t>
            </a:fld>
            <a:endParaRPr lang="sk-SK"/>
          </a:p>
        </p:txBody>
      </p:sp>
      <p:sp>
        <p:nvSpPr>
          <p:cNvPr id="2" name="Zástupný symbol obsahu 2"/>
          <p:cNvSpPr txBox="1">
            <a:spLocks noGrp="1"/>
          </p:cNvSpPr>
          <p:nvPr>
            <p:ph type="body" idx="4294967295"/>
          </p:nvPr>
        </p:nvSpPr>
        <p:spPr>
          <a:xfrm>
            <a:off x="457200" y="1481399"/>
            <a:ext cx="8229240" cy="4525560"/>
          </a:xfrm>
          <a:noFill/>
          <a:ln>
            <a:noFill/>
          </a:ln>
        </p:spPr>
        <p:txBody>
          <a:bodyPr wrap="square" lIns="90000" tIns="45000" rIns="90000" bIns="45000"/>
          <a:lstStyle>
            <a:def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sk-SK" sz="27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defPPr>
            <a:lvl1pPr marL="432000" lvl="0" indent="-324000" algn="l" hangingPunct="1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sk-SK" sz="27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1pPr>
            <a:lvl2pPr marL="864000" lvl="1" indent="-324000" algn="l" hangingPunct="1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sk-SK" sz="21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2pPr>
            <a:lvl3pPr marL="1295999" lvl="2" indent="-288000" algn="l" hangingPunct="1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sk-SK" sz="19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3pPr>
            <a:lvl4pPr marL="1728000" lvl="3" indent="-216000" algn="l" hangingPunct="1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sk-SK" sz="18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4pPr>
            <a:lvl5pPr marL="2160000" lvl="4" indent="-216000" algn="l" hangingPunct="1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5pPr>
            <a:lvl6pPr marL="2592000" lvl="5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6pPr>
            <a:lvl7pPr marL="3024000" lvl="6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7pPr>
            <a:lvl8pPr marL="3456000" lvl="7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8pPr>
            <a:lvl9pPr marL="3887999" lvl="8" indent="-216000" algn="l" hangingPunct="1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sk-SK" sz="2000" b="0" i="0" u="none" strike="noStrike" kern="1200">
                <a:ln>
                  <a:noFill/>
                </a:ln>
                <a:solidFill>
                  <a:srgbClr val="000000"/>
                </a:solidFill>
                <a:latin typeface="Lucida Sans Unicode"/>
                <a:ea typeface="Arial Unicode MS" pitchFamily="2"/>
                <a:cs typeface="Tahoma" pitchFamily="2"/>
              </a:defRPr>
            </a:lvl9pPr>
          </a:lstStyle>
          <a:p>
            <a:pPr marL="0" lvl="0" indent="0" rtl="0">
              <a:spcBef>
                <a:spcPts val="400"/>
              </a:spcBef>
              <a:spcAft>
                <a:spcPts val="0"/>
              </a:spcAft>
              <a:buNone/>
            </a:pPr>
            <a:r>
              <a:rPr lang="sk-SK">
                <a:latin typeface="Lucida Sans Unicode" pitchFamily="18"/>
              </a:rPr>
              <a:t>Faktory ovplyvňujúce rozsah a zloženie sortimentu: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Char char=""/>
            </a:pPr>
            <a:r>
              <a:rPr lang="sk-SK" sz="2800">
                <a:latin typeface="Lucida Sans Unicode" pitchFamily="18"/>
              </a:rPr>
              <a:t>druh spoločenskej príležitosti,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Char char=""/>
            </a:pPr>
            <a:r>
              <a:rPr lang="sk-SK" sz="2800">
                <a:latin typeface="Lucida Sans Unicode" pitchFamily="18"/>
              </a:rPr>
              <a:t>druh slávnostného stolovania,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Char char=""/>
            </a:pPr>
            <a:r>
              <a:rPr lang="sk-SK" sz="2800">
                <a:latin typeface="Lucida Sans Unicode" pitchFamily="18"/>
              </a:rPr>
              <a:t>čas konania akcie (obed alebo večera),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Char char=""/>
            </a:pPr>
            <a:r>
              <a:rPr lang="sk-SK" sz="2800">
                <a:latin typeface="Lucida Sans Unicode" pitchFamily="18"/>
              </a:rPr>
              <a:t>ročné obdobie,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Char char=""/>
            </a:pPr>
            <a:r>
              <a:rPr lang="sk-SK" sz="2800">
                <a:latin typeface="Lucida Sans Unicode" pitchFamily="18"/>
              </a:rPr>
              <a:t>pôvod hostí,</a:t>
            </a:r>
          </a:p>
          <a:p>
            <a:pPr marL="0" lvl="0" indent="0" rtl="0">
              <a:spcBef>
                <a:spcPts val="400"/>
              </a:spcBef>
              <a:spcAft>
                <a:spcPts val="0"/>
              </a:spcAft>
              <a:buClr>
                <a:srgbClr val="7FD13B"/>
              </a:buClr>
              <a:buSzPct val="68000"/>
              <a:buFont typeface="Wingdings 3"/>
              <a:buChar char=""/>
            </a:pPr>
            <a:r>
              <a:rPr lang="sk-SK" sz="2800">
                <a:latin typeface="Lucida Sans Unicode" pitchFamily="18"/>
              </a:rPr>
              <a:t>počet hostí atď.</a:t>
            </a:r>
          </a:p>
          <a:p>
            <a:pPr marL="0" lvl="0" indent="0" rtl="0">
              <a:buNone/>
            </a:pPr>
            <a:endParaRPr lang="sk-SK" sz="2800">
              <a:latin typeface="Lucida Sans Unicode" pitchFamily="18"/>
            </a:endParaRPr>
          </a:p>
        </p:txBody>
      </p:sp>
      <p:sp>
        <p:nvSpPr>
          <p:cNvPr id="3" name="Nadpis 1"/>
          <p:cNvSpPr txBox="1">
            <a:spLocks noGrp="1"/>
          </p:cNvSpPr>
          <p:nvPr>
            <p:ph type="title" idx="4294967295"/>
          </p:nvPr>
        </p:nvSpPr>
        <p:spPr>
          <a:xfrm>
            <a:off x="457200" y="274680"/>
            <a:ext cx="8229240" cy="1142640"/>
          </a:xfrm>
          <a:noFill/>
          <a:ln>
            <a:noFill/>
          </a:ln>
        </p:spPr>
        <p:txBody>
          <a:bodyPr wrap="square" lIns="90000" tIns="45000" rIns="90000" bIns="4500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l" rtl="0">
              <a:buNone/>
            </a:pPr>
            <a:r>
              <a:rPr lang="sk-SK" sz="4100" b="1" kern="1200">
                <a:solidFill>
                  <a:srgbClr val="4E5B6F"/>
                </a:solidFill>
                <a:latin typeface="Lucida Sans Unicode" pitchFamily="18"/>
                <a:ea typeface="Arial Unicode MS" pitchFamily="2"/>
                <a:cs typeface="Tahoma" pitchFamily="2"/>
              </a:rPr>
              <a:t>Menu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370</Words>
  <Application>Microsoft Office PowerPoint</Application>
  <PresentationFormat>Prezentácia na obrazovke (4:3)</PresentationFormat>
  <Paragraphs>116</Paragraphs>
  <Slides>14</Slides>
  <Notes>14</Notes>
  <HiddenSlides>0</HiddenSlides>
  <MMClips>0</MMClips>
  <ScaleCrop>false</ScaleCrop>
  <HeadingPairs>
    <vt:vector size="4" baseType="variant">
      <vt:variant>
        <vt:lpstr>Motív</vt:lpstr>
      </vt:variant>
      <vt:variant>
        <vt:i4>2</vt:i4>
      </vt:variant>
      <vt:variant>
        <vt:lpstr>Nadpisy snímok</vt:lpstr>
      </vt:variant>
      <vt:variant>
        <vt:i4>14</vt:i4>
      </vt:variant>
    </vt:vector>
  </HeadingPairs>
  <TitlesOfParts>
    <vt:vector size="16" baseType="lpstr">
      <vt:lpstr>Motív Office</vt:lpstr>
      <vt:lpstr>Motív Office</vt:lpstr>
      <vt:lpstr>Cateringové služby</vt:lpstr>
      <vt:lpstr>Charakteristiky pojmu</vt:lpstr>
      <vt:lpstr>Význam cateringu</vt:lpstr>
      <vt:lpstr>Druhy poskytovaných služieb</vt:lpstr>
      <vt:lpstr>Catering na spoločensko-gastronomických akciách</vt:lpstr>
      <vt:lpstr>Príprava cateringu</vt:lpstr>
      <vt:lpstr>Menu</vt:lpstr>
      <vt:lpstr>Menu</vt:lpstr>
      <vt:lpstr>Menu</vt:lpstr>
      <vt:lpstr>Pravidlá rozloženia pokrmov</vt:lpstr>
      <vt:lpstr>Trendy</vt:lpstr>
      <vt:lpstr>Chyby</vt:lpstr>
      <vt:lpstr>Typ na záver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Cateringové služby</dc:title>
  <dc:creator>Študent</dc:creator>
  <cp:lastModifiedBy>Študent</cp:lastModifiedBy>
  <cp:revision>3</cp:revision>
  <cp:lastPrinted>2014-10-15T06:43:37Z</cp:lastPrinted>
  <dcterms:modified xsi:type="dcterms:W3CDTF">2014-10-15T06:50:29Z</dcterms:modified>
</cp:coreProperties>
</file>